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8" r:id="rId3"/>
    <p:sldId id="290" r:id="rId4"/>
    <p:sldId id="314" r:id="rId5"/>
    <p:sldId id="310" r:id="rId6"/>
    <p:sldId id="302" r:id="rId7"/>
    <p:sldId id="312" r:id="rId8"/>
    <p:sldId id="29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tnik" initials="V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0.14125656167979"/>
          <c:y val="7.4158140488554555E-2"/>
          <c:w val="0.49827755905511817"/>
          <c:h val="0.9060226519748394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List1!$A$2:$A$4</c:f>
              <c:strCache>
                <c:ptCount val="3"/>
                <c:pt idx="0">
                  <c:v>elective</c:v>
                </c:pt>
                <c:pt idx="1">
                  <c:v>acute</c:v>
                </c:pt>
                <c:pt idx="2">
                  <c:v>not specified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61.4</c:v>
                </c:pt>
                <c:pt idx="1">
                  <c:v>37.4</c:v>
                </c:pt>
                <c:pt idx="2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CVD+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List1!$A$2</c:f>
              <c:strCache>
                <c:ptCount val="1"/>
                <c:pt idx="0">
                  <c:v>In-hospital mortality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CVD-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In-hospital mortality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axId val="128267008"/>
        <c:axId val="128268544"/>
      </c:barChart>
      <c:catAx>
        <c:axId val="128267008"/>
        <c:scaling>
          <c:orientation val="minMax"/>
        </c:scaling>
        <c:axPos val="b"/>
        <c:tickLblPos val="nextTo"/>
        <c:crossAx val="128268544"/>
        <c:crosses val="autoZero"/>
        <c:auto val="1"/>
        <c:lblAlgn val="ctr"/>
        <c:lblOffset val="100"/>
      </c:catAx>
      <c:valAx>
        <c:axId val="128268544"/>
        <c:scaling>
          <c:orientation val="minMax"/>
        </c:scaling>
        <c:axPos val="l"/>
        <c:majorGridlines/>
        <c:numFmt formatCode="General" sourceLinked="1"/>
        <c:tickLblPos val="nextTo"/>
        <c:crossAx val="1282670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Risk of CV complications [%]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ASA interruption 0-2 days</c:v>
                </c:pt>
                <c:pt idx="1">
                  <c:v>ASA interruption 0-4 days</c:v>
                </c:pt>
                <c:pt idx="2">
                  <c:v>ASA interuption 0-6 days</c:v>
                </c:pt>
                <c:pt idx="3">
                  <c:v>ASA interruption ≥7 days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12.4</c:v>
                </c:pt>
                <c:pt idx="1">
                  <c:v>12.4</c:v>
                </c:pt>
                <c:pt idx="2">
                  <c:v>12.1</c:v>
                </c:pt>
                <c:pt idx="3">
                  <c:v>2.7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Risk of bleeding complications [%]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ASA interruption 0-2 days</c:v>
                </c:pt>
                <c:pt idx="1">
                  <c:v>ASA interruption 0-4 days</c:v>
                </c:pt>
                <c:pt idx="2">
                  <c:v>ASA interuption 0-6 days</c:v>
                </c:pt>
                <c:pt idx="3">
                  <c:v>ASA interruption ≥7 days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5.4</c:v>
                </c:pt>
                <c:pt idx="1">
                  <c:v>5.8</c:v>
                </c:pt>
                <c:pt idx="2">
                  <c:v>4.8</c:v>
                </c:pt>
                <c:pt idx="3">
                  <c:v>1.6</c:v>
                </c:pt>
              </c:numCache>
            </c:numRef>
          </c:val>
        </c:ser>
        <c:marker val="1"/>
        <c:axId val="128774528"/>
        <c:axId val="128776064"/>
      </c:lineChart>
      <c:catAx>
        <c:axId val="128774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cs-CZ"/>
          </a:p>
        </c:txPr>
        <c:crossAx val="128776064"/>
        <c:crosses val="autoZero"/>
        <c:auto val="1"/>
        <c:lblAlgn val="ctr"/>
        <c:lblOffset val="100"/>
      </c:catAx>
      <c:valAx>
        <c:axId val="128776064"/>
        <c:scaling>
          <c:orientation val="minMax"/>
        </c:scaling>
        <c:axPos val="l"/>
        <c:majorGridlines/>
        <c:numFmt formatCode="General" sourceLinked="1"/>
        <c:tickLblPos val="nextTo"/>
        <c:crossAx val="1287745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192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7763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99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8664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9018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9706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1868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80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903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42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155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CFCD-EF02-4490-87F0-FD950B8F90CA}" type="datetimeFigureOut">
              <a:rPr lang="cs-CZ" smtClean="0"/>
              <a:pPr/>
              <a:t>28.8.2013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0D7DE-64F5-4E3A-9D38-0398A977C38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342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08912" cy="2907755"/>
          </a:xfrm>
        </p:spPr>
        <p:txBody>
          <a:bodyPr>
            <a:noAutofit/>
          </a:bodyPr>
          <a:lstStyle/>
          <a:p>
            <a:r>
              <a:rPr lang="cs-CZ" sz="3200" b="1" u="sng" dirty="0" smtClean="0"/>
              <a:t>PRAGUE-14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err="1" smtClean="0"/>
              <a:t>Perioperative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cardiovascular</a:t>
            </a:r>
            <a:r>
              <a:rPr lang="cs-CZ" sz="3200" b="1" dirty="0" smtClean="0"/>
              <a:t> </a:t>
            </a:r>
            <a:r>
              <a:rPr lang="cs-CZ" sz="3200" b="1" dirty="0" err="1"/>
              <a:t>complications</a:t>
            </a:r>
            <a:r>
              <a:rPr lang="cs-CZ" sz="3200" b="1" dirty="0"/>
              <a:t> versus </a:t>
            </a:r>
            <a:r>
              <a:rPr lang="cs-CZ" sz="3200" b="1" dirty="0" err="1" smtClean="0"/>
              <a:t>perioperative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bleeding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in </a:t>
            </a:r>
            <a:r>
              <a:rPr lang="cs-CZ" sz="3200" b="1" dirty="0" err="1" smtClean="0"/>
              <a:t>patients</a:t>
            </a:r>
            <a:r>
              <a:rPr lang="cs-CZ" sz="3200" b="1" dirty="0" smtClean="0"/>
              <a:t> </a:t>
            </a:r>
            <a:r>
              <a:rPr lang="cs-CZ" sz="3200" b="1" dirty="0" err="1"/>
              <a:t>with</a:t>
            </a:r>
            <a:r>
              <a:rPr lang="cs-CZ" sz="3200" b="1" dirty="0"/>
              <a:t> </a:t>
            </a:r>
            <a:r>
              <a:rPr lang="cs-CZ" sz="3200" b="1" dirty="0" err="1" smtClean="0"/>
              <a:t>cardiovascular</a:t>
            </a:r>
            <a:r>
              <a:rPr lang="cs-CZ" sz="3200" b="1" dirty="0" smtClean="0"/>
              <a:t> </a:t>
            </a:r>
            <a:r>
              <a:rPr lang="cs-CZ" sz="3200" b="1" dirty="0" err="1"/>
              <a:t>disease</a:t>
            </a:r>
            <a:r>
              <a:rPr lang="cs-CZ" sz="3200" b="1" dirty="0"/>
              <a:t> </a:t>
            </a:r>
            <a:r>
              <a:rPr lang="cs-CZ" sz="3200" b="1" dirty="0" err="1"/>
              <a:t>undergoing</a:t>
            </a:r>
            <a:r>
              <a:rPr lang="cs-CZ" sz="3200" b="1" dirty="0"/>
              <a:t> non-</a:t>
            </a:r>
            <a:r>
              <a:rPr lang="cs-CZ" sz="3200" b="1" dirty="0" err="1"/>
              <a:t>cardiac</a:t>
            </a:r>
            <a:r>
              <a:rPr lang="cs-CZ" sz="3200" b="1" dirty="0"/>
              <a:t> </a:t>
            </a:r>
            <a:r>
              <a:rPr lang="cs-CZ" sz="3200" b="1" dirty="0" err="1"/>
              <a:t>surgery</a:t>
            </a:r>
            <a:r>
              <a:rPr lang="cs-CZ" sz="3200" b="1" dirty="0" smtClean="0"/>
              <a:t>.</a:t>
            </a:r>
            <a:endParaRPr lang="cs-CZ" sz="32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Petr Widimský, Zuzana </a:t>
            </a:r>
            <a:r>
              <a:rPr lang="cs-CZ" b="1" dirty="0" err="1" smtClean="0">
                <a:solidFill>
                  <a:schemeClr val="tx1"/>
                </a:solidFill>
              </a:rPr>
              <a:t>Moťovská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Lukáš </a:t>
            </a:r>
            <a:r>
              <a:rPr lang="cs-CZ" b="1" dirty="0" err="1">
                <a:solidFill>
                  <a:schemeClr val="tx1"/>
                </a:solidFill>
              </a:rPr>
              <a:t>Havlůj</a:t>
            </a:r>
            <a:r>
              <a:rPr lang="cs-CZ" b="1" dirty="0">
                <a:solidFill>
                  <a:schemeClr val="tx1"/>
                </a:solidFill>
              </a:rPr>
              <a:t>, Martina Ondráková, Radek Bartoška, Lukáš Bittner, </a:t>
            </a:r>
            <a:r>
              <a:rPr lang="en-US" b="1" dirty="0">
                <a:solidFill>
                  <a:schemeClr val="tx1"/>
                </a:solidFill>
              </a:rPr>
              <a:t>*</a:t>
            </a:r>
            <a:r>
              <a:rPr lang="cs-CZ" b="1" dirty="0">
                <a:solidFill>
                  <a:schemeClr val="tx1"/>
                </a:solidFill>
              </a:rPr>
              <a:t>Ladislav Dušek, Valér </a:t>
            </a:r>
            <a:r>
              <a:rPr lang="cs-CZ" b="1" dirty="0" err="1">
                <a:solidFill>
                  <a:schemeClr val="tx1"/>
                </a:solidFill>
              </a:rPr>
              <a:t>Džupa</a:t>
            </a:r>
            <a:r>
              <a:rPr lang="cs-CZ" b="1" dirty="0">
                <a:solidFill>
                  <a:schemeClr val="tx1"/>
                </a:solidFill>
              </a:rPr>
              <a:t>, Jiří Knot, Martin Krbec, Libor Mencl, Jan Pachl, Robert Grill, Pavel </a:t>
            </a:r>
            <a:r>
              <a:rPr lang="cs-CZ" b="1" dirty="0" err="1">
                <a:solidFill>
                  <a:schemeClr val="tx1"/>
                </a:solidFill>
              </a:rPr>
              <a:t>Haninec</a:t>
            </a:r>
            <a:r>
              <a:rPr lang="cs-CZ" b="1" dirty="0">
                <a:solidFill>
                  <a:schemeClr val="tx1"/>
                </a:solidFill>
              </a:rPr>
              <a:t>, Petr </a:t>
            </a:r>
            <a:r>
              <a:rPr lang="cs-CZ" b="1" dirty="0" err="1">
                <a:solidFill>
                  <a:schemeClr val="tx1"/>
                </a:solidFill>
              </a:rPr>
              <a:t>Waldauf</a:t>
            </a:r>
            <a:r>
              <a:rPr lang="cs-CZ" b="1" dirty="0">
                <a:solidFill>
                  <a:schemeClr val="tx1"/>
                </a:solidFill>
              </a:rPr>
              <a:t>, Robert </a:t>
            </a:r>
            <a:r>
              <a:rPr lang="cs-CZ" b="1" dirty="0" err="1" smtClean="0">
                <a:solidFill>
                  <a:schemeClr val="tx1"/>
                </a:solidFill>
              </a:rPr>
              <a:t>Gürlich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University Hospital </a:t>
            </a:r>
            <a:r>
              <a:rPr lang="cs-CZ" b="1" dirty="0" err="1">
                <a:solidFill>
                  <a:schemeClr val="tx1"/>
                </a:solidFill>
              </a:rPr>
              <a:t>Kralovske</a:t>
            </a:r>
            <a:r>
              <a:rPr lang="cs-CZ" b="1" dirty="0">
                <a:solidFill>
                  <a:schemeClr val="tx1"/>
                </a:solidFill>
              </a:rPr>
              <a:t> Vinohrady </a:t>
            </a:r>
            <a:r>
              <a:rPr lang="cs-CZ" b="1" dirty="0" smtClean="0">
                <a:solidFill>
                  <a:schemeClr val="tx1"/>
                </a:solidFill>
              </a:rPr>
              <a:t>Prague, CZ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666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5868144" cy="720080"/>
          </a:xfrm>
        </p:spPr>
        <p:txBody>
          <a:bodyPr>
            <a:normAutofit fontScale="90000"/>
          </a:bodyPr>
          <a:lstStyle/>
          <a:p>
            <a:r>
              <a:rPr lang="cs-CZ" b="1" u="sng" dirty="0" err="1" smtClean="0"/>
              <a:t>Patients</a:t>
            </a:r>
            <a:r>
              <a:rPr lang="cs-CZ" b="1" u="sng" dirty="0" smtClean="0"/>
              <a:t>, type </a:t>
            </a:r>
            <a:r>
              <a:rPr lang="cs-CZ" b="1" u="sng" dirty="0" err="1" smtClean="0"/>
              <a:t>of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surgery</a:t>
            </a:r>
            <a:endParaRPr lang="cs-CZ" b="1" u="sng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3438185"/>
              </p:ext>
            </p:extLst>
          </p:nvPr>
        </p:nvGraphicFramePr>
        <p:xfrm>
          <a:off x="0" y="1988840"/>
          <a:ext cx="9108504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764704"/>
            <a:ext cx="4932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 = 1211 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pts</a:t>
            </a:r>
            <a:r>
              <a:rPr lang="cs-CZ" dirty="0" smtClean="0"/>
              <a:t>. </a:t>
            </a:r>
            <a:r>
              <a:rPr lang="cs-CZ" dirty="0" err="1" smtClean="0"/>
              <a:t>with</a:t>
            </a:r>
            <a:r>
              <a:rPr lang="cs-CZ" dirty="0" smtClean="0"/>
              <a:t> CV </a:t>
            </a:r>
            <a:r>
              <a:rPr lang="cs-CZ" dirty="0" err="1" smtClean="0"/>
              <a:t>disease</a:t>
            </a:r>
            <a:r>
              <a:rPr lang="cs-CZ" dirty="0" smtClean="0"/>
              <a:t> </a:t>
            </a:r>
            <a:r>
              <a:rPr lang="cs-CZ" dirty="0" err="1" smtClean="0"/>
              <a:t>undergoing</a:t>
            </a:r>
            <a:r>
              <a:rPr lang="cs-CZ" dirty="0" smtClean="0"/>
              <a:t> major non-</a:t>
            </a:r>
            <a:r>
              <a:rPr lang="cs-CZ" dirty="0" err="1" smtClean="0"/>
              <a:t>cardiac</a:t>
            </a:r>
            <a:r>
              <a:rPr lang="cs-CZ" dirty="0" smtClean="0"/>
              <a:t> </a:t>
            </a:r>
            <a:r>
              <a:rPr lang="cs-CZ" dirty="0" err="1" smtClean="0"/>
              <a:t>surgery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study period 2011–13 (6,3% </a:t>
            </a:r>
            <a:r>
              <a:rPr lang="cs-CZ" dirty="0" err="1" smtClean="0"/>
              <a:t>of</a:t>
            </a:r>
            <a:r>
              <a:rPr lang="cs-CZ" dirty="0" smtClean="0"/>
              <a:t> 18 951 </a:t>
            </a:r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pts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/>
              <a:t>anesthesia</a:t>
            </a:r>
            <a:r>
              <a:rPr lang="cs-CZ" dirty="0"/>
              <a:t> </a:t>
            </a:r>
            <a:r>
              <a:rPr lang="cs-CZ" dirty="0" smtClean="0"/>
              <a:t>in </a:t>
            </a:r>
            <a:r>
              <a:rPr lang="cs-CZ" dirty="0"/>
              <a:t>64,4</a:t>
            </a:r>
            <a:r>
              <a:rPr lang="cs-CZ" dirty="0" smtClean="0"/>
              <a:t>%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36096" y="548680"/>
            <a:ext cx="370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b="1" u="sng" dirty="0" err="1" smtClean="0"/>
              <a:t>Enrolling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surgical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departments</a:t>
            </a:r>
            <a:r>
              <a:rPr lang="cs-CZ" b="1" u="sng" dirty="0" smtClean="0"/>
              <a:t>:</a:t>
            </a:r>
          </a:p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surgery</a:t>
            </a:r>
            <a:r>
              <a:rPr lang="cs-CZ" dirty="0" smtClean="0"/>
              <a:t> (43,3% </a:t>
            </a:r>
            <a:r>
              <a:rPr lang="cs-CZ" dirty="0" err="1" smtClean="0"/>
              <a:t>pts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Trauma / </a:t>
            </a:r>
            <a:r>
              <a:rPr lang="cs-CZ" dirty="0" err="1" smtClean="0"/>
              <a:t>orthopedic</a:t>
            </a:r>
            <a:r>
              <a:rPr lang="cs-CZ" dirty="0" smtClean="0"/>
              <a:t> </a:t>
            </a:r>
            <a:r>
              <a:rPr lang="cs-CZ" dirty="0" err="1" smtClean="0"/>
              <a:t>surgery</a:t>
            </a:r>
            <a:r>
              <a:rPr lang="cs-CZ" dirty="0" smtClean="0"/>
              <a:t> (39,9%)</a:t>
            </a:r>
          </a:p>
          <a:p>
            <a:r>
              <a:rPr lang="cs-CZ" dirty="0" smtClean="0"/>
              <a:t>Urology (10,5%)</a:t>
            </a:r>
          </a:p>
          <a:p>
            <a:r>
              <a:rPr lang="cs-CZ" dirty="0" err="1" smtClean="0"/>
              <a:t>Neurosurgery</a:t>
            </a:r>
            <a:r>
              <a:rPr lang="cs-CZ" dirty="0" smtClean="0"/>
              <a:t> (5,5%)</a:t>
            </a:r>
          </a:p>
          <a:p>
            <a:r>
              <a:rPr lang="cs-CZ" dirty="0" err="1" smtClean="0"/>
              <a:t>Anesthesiology</a:t>
            </a:r>
            <a:r>
              <a:rPr lang="cs-CZ" dirty="0" smtClean="0"/>
              <a:t> (0,8%)</a:t>
            </a:r>
          </a:p>
          <a:p>
            <a:pPr>
              <a:buNone/>
            </a:pPr>
            <a:r>
              <a:rPr lang="cs-CZ" b="1" u="sng" dirty="0" smtClean="0"/>
              <a:t>Study design, </a:t>
            </a:r>
            <a:r>
              <a:rPr lang="cs-CZ" b="1" u="sng" dirty="0" err="1" smtClean="0"/>
              <a:t>coordination</a:t>
            </a:r>
            <a:r>
              <a:rPr lang="cs-CZ" b="1" u="sng" dirty="0" smtClean="0"/>
              <a:t>, data </a:t>
            </a:r>
            <a:r>
              <a:rPr lang="cs-CZ" b="1" u="sng" dirty="0" err="1" smtClean="0"/>
              <a:t>analysis</a:t>
            </a:r>
            <a:r>
              <a:rPr lang="cs-CZ" b="1" u="sng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Cardiology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3414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In-hospital mortality of </a:t>
            </a:r>
            <a:r>
              <a:rPr lang="cs-CZ" sz="2800" b="1" dirty="0" err="1" smtClean="0"/>
              <a:t>patients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with</a:t>
            </a:r>
            <a:r>
              <a:rPr lang="cs-CZ" sz="2800" b="1" dirty="0" smtClean="0"/>
              <a:t> a </a:t>
            </a:r>
            <a:r>
              <a:rPr lang="cs-CZ" sz="2800" b="1" dirty="0" err="1" smtClean="0"/>
              <a:t>cardiovascular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disease</a:t>
            </a:r>
            <a:r>
              <a:rPr lang="cs-CZ" sz="2800" b="1" dirty="0" smtClean="0"/>
              <a:t> (n=1200) vs. </a:t>
            </a:r>
            <a:r>
              <a:rPr lang="cs-CZ" sz="2800" b="1" dirty="0" err="1" smtClean="0"/>
              <a:t>those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without</a:t>
            </a:r>
            <a:r>
              <a:rPr lang="cs-CZ" sz="2800" b="1" dirty="0" smtClean="0"/>
              <a:t> CVD (n=17740)</a:t>
            </a:r>
            <a:endParaRPr lang="cs-CZ" sz="28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9294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16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820"/>
            <a:ext cx="9108504" cy="751884"/>
          </a:xfrm>
        </p:spPr>
        <p:txBody>
          <a:bodyPr>
            <a:noAutofit/>
          </a:bodyPr>
          <a:lstStyle/>
          <a:p>
            <a:r>
              <a:rPr lang="cs-CZ" sz="2400" b="1" dirty="0" err="1"/>
              <a:t>Duration</a:t>
            </a:r>
            <a:r>
              <a:rPr lang="cs-CZ" sz="2400" b="1" dirty="0"/>
              <a:t> of ASA </a:t>
            </a:r>
            <a:r>
              <a:rPr lang="cs-CZ" sz="2400" b="1" dirty="0" err="1"/>
              <a:t>interruption</a:t>
            </a:r>
            <a:r>
              <a:rPr lang="cs-CZ" sz="2400" b="1" dirty="0"/>
              <a:t> </a:t>
            </a:r>
            <a:r>
              <a:rPr lang="cs-CZ" sz="2400" b="1" dirty="0" smtClean="0"/>
              <a:t>in </a:t>
            </a:r>
            <a:r>
              <a:rPr lang="cs-CZ" sz="2400" b="1" dirty="0" err="1" smtClean="0"/>
              <a:t>subgroups</a:t>
            </a:r>
            <a:r>
              <a:rPr lang="cs-CZ" sz="2400" b="1" dirty="0" smtClean="0"/>
              <a:t> per </a:t>
            </a:r>
            <a:r>
              <a:rPr lang="cs-CZ" sz="2400" b="1" dirty="0" err="1" smtClean="0"/>
              <a:t>complication</a:t>
            </a:r>
            <a:r>
              <a:rPr lang="cs-CZ" sz="2400" b="1" dirty="0" smtClean="0"/>
              <a:t> type</a:t>
            </a:r>
            <a:endParaRPr lang="cs-CZ" sz="2400" b="1" dirty="0"/>
          </a:p>
        </p:txBody>
      </p:sp>
      <p:grpSp>
        <p:nvGrpSpPr>
          <p:cNvPr id="3" name="Skupina 19"/>
          <p:cNvGrpSpPr/>
          <p:nvPr/>
        </p:nvGrpSpPr>
        <p:grpSpPr>
          <a:xfrm>
            <a:off x="971550" y="1052513"/>
            <a:ext cx="7200900" cy="5305425"/>
            <a:chOff x="971550" y="1052513"/>
            <a:chExt cx="7200900" cy="5305425"/>
          </a:xfrm>
        </p:grpSpPr>
        <p:graphicFrame>
          <p:nvGraphicFramePr>
            <p:cNvPr id="8" name="Obj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275452009"/>
                </p:ext>
              </p:extLst>
            </p:nvPr>
          </p:nvGraphicFramePr>
          <p:xfrm>
            <a:off x="971550" y="1052513"/>
            <a:ext cx="7200900" cy="5305425"/>
          </p:xfrm>
          <a:graphic>
            <a:graphicData uri="http://schemas.openxmlformats.org/presentationml/2006/ole">
              <p:oleObj spid="_x0000_s39938" name="Graph" r:id="rId3" imgW="4394880" imgH="3294360" progId="">
                <p:embed/>
              </p:oleObj>
            </a:graphicData>
          </a:graphic>
        </p:graphicFrame>
        <p:grpSp>
          <p:nvGrpSpPr>
            <p:cNvPr id="4" name="Skupina 18"/>
            <p:cNvGrpSpPr/>
            <p:nvPr/>
          </p:nvGrpSpPr>
          <p:grpSpPr>
            <a:xfrm>
              <a:off x="4067944" y="2780928"/>
              <a:ext cx="1584176" cy="576064"/>
              <a:chOff x="4067944" y="2780928"/>
              <a:chExt cx="1584176" cy="576064"/>
            </a:xfrm>
          </p:grpSpPr>
          <p:cxnSp>
            <p:nvCxnSpPr>
              <p:cNvPr id="9" name="Přímá spojnice 8"/>
              <p:cNvCxnSpPr/>
              <p:nvPr/>
            </p:nvCxnSpPr>
            <p:spPr>
              <a:xfrm>
                <a:off x="4067944" y="3212976"/>
                <a:ext cx="158417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V="1">
                <a:off x="4067944" y="3212976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V="1">
                <a:off x="5652120" y="3212976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ovéPole 17"/>
              <p:cNvSpPr txBox="1"/>
              <p:nvPr/>
            </p:nvSpPr>
            <p:spPr>
              <a:xfrm>
                <a:off x="4640260" y="2780928"/>
                <a:ext cx="4732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n.s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cs-CZ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31" name="Přímá spojnice 30"/>
          <p:cNvCxnSpPr/>
          <p:nvPr/>
        </p:nvCxnSpPr>
        <p:spPr>
          <a:xfrm>
            <a:off x="2487516" y="2075673"/>
            <a:ext cx="15841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487516" y="2075673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4071692" y="2075673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805756" y="1643625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&lt;0.001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>
            <a:off x="2543621" y="2665041"/>
            <a:ext cx="31084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543621" y="2665041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5652120" y="2668145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680127" y="2349661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=0.027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90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ASA </a:t>
            </a:r>
            <a:r>
              <a:rPr lang="cs-CZ" b="1" dirty="0" err="1" smtClean="0"/>
              <a:t>interruption</a:t>
            </a:r>
            <a:r>
              <a:rPr lang="cs-CZ" b="1" dirty="0" smtClean="0"/>
              <a:t> </a:t>
            </a:r>
            <a:r>
              <a:rPr lang="en-US" b="1" dirty="0" smtClean="0"/>
              <a:t>[</a:t>
            </a:r>
            <a:r>
              <a:rPr lang="cs-CZ" b="1" dirty="0" err="1" smtClean="0"/>
              <a:t>days</a:t>
            </a:r>
            <a:r>
              <a:rPr lang="en-US" b="1" dirty="0" smtClean="0"/>
              <a:t>]</a:t>
            </a:r>
            <a:r>
              <a:rPr lang="cs-CZ" b="1" dirty="0" smtClean="0"/>
              <a:t> vs. </a:t>
            </a:r>
            <a:r>
              <a:rPr lang="cs-CZ" b="1" dirty="0" err="1" smtClean="0"/>
              <a:t>complication</a:t>
            </a:r>
            <a:r>
              <a:rPr lang="cs-CZ" b="1" dirty="0" smtClean="0"/>
              <a:t> risk </a:t>
            </a:r>
            <a:r>
              <a:rPr lang="en-US" b="1" dirty="0" smtClean="0"/>
              <a:t>[</a:t>
            </a:r>
            <a:r>
              <a:rPr lang="cs-CZ" b="1" dirty="0" smtClean="0"/>
              <a:t>%</a:t>
            </a:r>
            <a:r>
              <a:rPr lang="en-US" b="1" dirty="0" smtClean="0"/>
              <a:t>]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29898615"/>
              </p:ext>
            </p:extLst>
          </p:nvPr>
        </p:nvGraphicFramePr>
        <p:xfrm>
          <a:off x="107504" y="1600200"/>
          <a:ext cx="8928992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489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Risk </a:t>
            </a:r>
            <a:r>
              <a:rPr lang="cs-CZ" sz="3200" b="1" i="1" dirty="0" err="1" smtClean="0"/>
              <a:t>factors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for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complications</a:t>
            </a:r>
            <a:r>
              <a:rPr lang="cs-CZ" sz="3200" b="1" i="1" dirty="0" smtClean="0"/>
              <a:t> (</a:t>
            </a:r>
            <a:r>
              <a:rPr lang="cs-CZ" sz="3200" b="1" i="1" dirty="0" err="1" smtClean="0"/>
              <a:t>multivariant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analysis</a:t>
            </a:r>
            <a:r>
              <a:rPr lang="cs-CZ" sz="3200" b="1" i="1" dirty="0" smtClean="0"/>
              <a:t>)</a:t>
            </a:r>
            <a:endParaRPr lang="cs-CZ" sz="3200" b="1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495800" cy="4785395"/>
          </a:xfrm>
        </p:spPr>
        <p:txBody>
          <a:bodyPr/>
          <a:lstStyle/>
          <a:p>
            <a:pPr algn="ctr">
              <a:buNone/>
            </a:pPr>
            <a:r>
              <a:rPr lang="cs-CZ" b="1" u="sng" dirty="0" err="1" smtClean="0"/>
              <a:t>Cardiovascular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complications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495800" cy="4857403"/>
          </a:xfrm>
        </p:spPr>
        <p:txBody>
          <a:bodyPr/>
          <a:lstStyle/>
          <a:p>
            <a:pPr algn="ctr">
              <a:buNone/>
            </a:pPr>
            <a:r>
              <a:rPr lang="cs-CZ" b="1" u="sng" dirty="0" err="1" smtClean="0"/>
              <a:t>Bleeding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complications</a:t>
            </a:r>
            <a:endParaRPr lang="cs-CZ" b="1" u="sng" dirty="0"/>
          </a:p>
        </p:txBody>
      </p:sp>
      <p:pic>
        <p:nvPicPr>
          <p:cNvPr id="10243" name="Picture 3" descr="D:\studie\Prague 14\Grafy forest\Perioperative bleeding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741" y="2708920"/>
            <a:ext cx="4357741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5" y="2708920"/>
            <a:ext cx="458471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577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cs-CZ" sz="3600" b="1" u="sng" dirty="0" err="1" smtClean="0"/>
              <a:t>How</a:t>
            </a:r>
            <a:r>
              <a:rPr lang="cs-CZ" sz="3600" b="1" u="sng" dirty="0" smtClean="0"/>
              <a:t> to interpret data on ASA </a:t>
            </a:r>
            <a:r>
              <a:rPr lang="cs-CZ" sz="3600" b="1" u="sng" dirty="0" err="1" smtClean="0"/>
              <a:t>interruption</a:t>
            </a:r>
            <a:r>
              <a:rPr lang="cs-CZ" sz="3600" b="1" u="sng" dirty="0" smtClean="0"/>
              <a:t> ?</a:t>
            </a:r>
            <a:endParaRPr lang="cs-CZ" sz="3600" b="1" u="sng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Patients</a:t>
            </a:r>
            <a:r>
              <a:rPr lang="cs-CZ" b="1" dirty="0" smtClean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smtClean="0"/>
              <a:t>no (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/>
              <a:t>only</a:t>
            </a:r>
            <a:r>
              <a:rPr lang="cs-CZ" b="1" dirty="0"/>
              <a:t> </a:t>
            </a:r>
            <a:r>
              <a:rPr lang="cs-CZ" b="1" dirty="0" err="1" smtClean="0"/>
              <a:t>short</a:t>
            </a:r>
            <a:r>
              <a:rPr lang="cs-CZ" b="1" dirty="0" smtClean="0"/>
              <a:t>) ASA </a:t>
            </a:r>
            <a:r>
              <a:rPr lang="cs-CZ" b="1" dirty="0" err="1" smtClean="0"/>
              <a:t>interruption</a:t>
            </a:r>
            <a:r>
              <a:rPr lang="cs-CZ" b="1" dirty="0" smtClean="0"/>
              <a:t> </a:t>
            </a:r>
            <a:r>
              <a:rPr lang="cs-CZ" b="1" dirty="0" err="1"/>
              <a:t>before</a:t>
            </a:r>
            <a:r>
              <a:rPr lang="cs-CZ" b="1" dirty="0"/>
              <a:t> </a:t>
            </a:r>
            <a:r>
              <a:rPr lang="cs-CZ" b="1" dirty="0" err="1" smtClean="0"/>
              <a:t>surgery</a:t>
            </a:r>
            <a:r>
              <a:rPr lang="cs-CZ" b="1" dirty="0" smtClean="0"/>
              <a:t> had </a:t>
            </a:r>
            <a:r>
              <a:rPr lang="cs-CZ" b="1" dirty="0"/>
              <a:t>more </a:t>
            </a:r>
            <a:r>
              <a:rPr lang="cs-CZ" b="1" dirty="0" err="1"/>
              <a:t>bleeding</a:t>
            </a:r>
            <a:r>
              <a:rPr lang="cs-CZ" b="1" dirty="0"/>
              <a:t> </a:t>
            </a:r>
            <a:r>
              <a:rPr lang="cs-CZ" b="1" dirty="0" err="1"/>
              <a:t>complications</a:t>
            </a:r>
            <a:r>
              <a:rPr lang="cs-CZ" b="1" dirty="0"/>
              <a:t> as </a:t>
            </a:r>
            <a:r>
              <a:rPr lang="cs-CZ" b="1" dirty="0" err="1"/>
              <a:t>well</a:t>
            </a:r>
            <a:r>
              <a:rPr lang="cs-CZ" b="1" dirty="0"/>
              <a:t> as more </a:t>
            </a:r>
            <a:r>
              <a:rPr lang="cs-CZ" b="1" dirty="0" err="1"/>
              <a:t>cardiovascular</a:t>
            </a:r>
            <a:r>
              <a:rPr lang="cs-CZ" b="1" dirty="0"/>
              <a:t> </a:t>
            </a:r>
            <a:r>
              <a:rPr lang="cs-CZ" b="1" dirty="0" err="1"/>
              <a:t>complications</a:t>
            </a:r>
            <a:r>
              <a:rPr lang="cs-CZ" b="1" dirty="0"/>
              <a:t> </a:t>
            </a:r>
            <a:r>
              <a:rPr lang="cs-CZ" b="1" dirty="0" err="1"/>
              <a:t>then</a:t>
            </a:r>
            <a:r>
              <a:rPr lang="cs-CZ" b="1" dirty="0"/>
              <a:t> </a:t>
            </a:r>
            <a:r>
              <a:rPr lang="cs-CZ" b="1" dirty="0" err="1"/>
              <a:t>those</a:t>
            </a:r>
            <a:r>
              <a:rPr lang="cs-CZ" b="1" dirty="0"/>
              <a:t> in </a:t>
            </a:r>
            <a:r>
              <a:rPr lang="cs-CZ" b="1" dirty="0" err="1"/>
              <a:t>whom</a:t>
            </a:r>
            <a:r>
              <a:rPr lang="cs-CZ" b="1" dirty="0"/>
              <a:t> ASA </a:t>
            </a:r>
            <a:r>
              <a:rPr lang="cs-CZ" b="1" dirty="0" err="1"/>
              <a:t>was</a:t>
            </a:r>
            <a:r>
              <a:rPr lang="cs-CZ" b="1" dirty="0"/>
              <a:t> </a:t>
            </a:r>
            <a:r>
              <a:rPr lang="cs-CZ" b="1" dirty="0" err="1"/>
              <a:t>stopped</a:t>
            </a:r>
            <a:r>
              <a:rPr lang="cs-CZ" b="1" dirty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least</a:t>
            </a:r>
            <a:r>
              <a:rPr lang="cs-CZ" b="1" dirty="0" smtClean="0"/>
              <a:t> </a:t>
            </a:r>
            <a:r>
              <a:rPr lang="cs-CZ" b="1" dirty="0" err="1" smtClean="0"/>
              <a:t>one</a:t>
            </a:r>
            <a:r>
              <a:rPr lang="cs-CZ" b="1" dirty="0" smtClean="0"/>
              <a:t> </a:t>
            </a:r>
            <a:r>
              <a:rPr lang="cs-CZ" b="1" dirty="0" err="1"/>
              <a:t>week</a:t>
            </a:r>
            <a:r>
              <a:rPr lang="cs-CZ" b="1" dirty="0"/>
              <a:t> </a:t>
            </a:r>
            <a:r>
              <a:rPr lang="cs-CZ" b="1" dirty="0" err="1"/>
              <a:t>before</a:t>
            </a:r>
            <a:r>
              <a:rPr lang="cs-CZ" b="1" dirty="0"/>
              <a:t> </a:t>
            </a:r>
            <a:r>
              <a:rPr lang="cs-CZ" b="1" dirty="0" err="1"/>
              <a:t>surgery</a:t>
            </a:r>
            <a:r>
              <a:rPr lang="cs-CZ" b="1" dirty="0"/>
              <a:t>. </a:t>
            </a:r>
            <a:endParaRPr lang="cs-CZ" b="1" dirty="0" smtClean="0"/>
          </a:p>
          <a:p>
            <a:r>
              <a:rPr lang="cs-CZ" b="1" dirty="0" err="1" smtClean="0"/>
              <a:t>However</a:t>
            </a:r>
            <a:r>
              <a:rPr lang="cs-CZ" b="1" dirty="0"/>
              <a:t>, </a:t>
            </a:r>
            <a:r>
              <a:rPr lang="cs-CZ" b="1" dirty="0" err="1"/>
              <a:t>multivariate</a:t>
            </a:r>
            <a:r>
              <a:rPr lang="cs-CZ" b="1" dirty="0"/>
              <a:t> </a:t>
            </a:r>
            <a:r>
              <a:rPr lang="cs-CZ" b="1" dirty="0" err="1"/>
              <a:t>statistical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 </a:t>
            </a:r>
            <a:r>
              <a:rPr lang="cs-CZ" b="1" dirty="0" err="1"/>
              <a:t>did</a:t>
            </a:r>
            <a:r>
              <a:rPr lang="cs-CZ" b="1" dirty="0"/>
              <a:t> </a:t>
            </a:r>
            <a:r>
              <a:rPr lang="cs-CZ" b="1" u="sng" dirty="0"/>
              <a:t>not</a:t>
            </a:r>
            <a:r>
              <a:rPr lang="cs-CZ" b="1" dirty="0"/>
              <a:t> </a:t>
            </a:r>
            <a:r>
              <a:rPr lang="cs-CZ" b="1" dirty="0" err="1"/>
              <a:t>found</a:t>
            </a:r>
            <a:r>
              <a:rPr lang="cs-CZ" b="1" dirty="0"/>
              <a:t> </a:t>
            </a:r>
            <a:r>
              <a:rPr lang="cs-CZ" b="1" dirty="0" err="1"/>
              <a:t>this</a:t>
            </a:r>
            <a:r>
              <a:rPr lang="cs-CZ" b="1" dirty="0"/>
              <a:t>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INDEPENDENT </a:t>
            </a:r>
            <a:r>
              <a:rPr lang="cs-CZ" b="1" dirty="0" err="1"/>
              <a:t>factor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Most </a:t>
            </a:r>
            <a:r>
              <a:rPr lang="cs-CZ" b="1" dirty="0" err="1" smtClean="0"/>
              <a:t>likely</a:t>
            </a:r>
            <a:r>
              <a:rPr lang="cs-CZ" b="1" dirty="0" smtClean="0"/>
              <a:t> </a:t>
            </a:r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related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fact</a:t>
            </a:r>
            <a:r>
              <a:rPr lang="cs-CZ" b="1" dirty="0" smtClean="0"/>
              <a:t>, </a:t>
            </a:r>
            <a:r>
              <a:rPr lang="cs-CZ" b="1" dirty="0" err="1" smtClean="0"/>
              <a:t>that</a:t>
            </a:r>
            <a:r>
              <a:rPr lang="cs-CZ" b="1" dirty="0" smtClean="0"/>
              <a:t> </a:t>
            </a:r>
            <a:r>
              <a:rPr lang="cs-CZ" b="1" dirty="0" err="1" smtClean="0"/>
              <a:t>short</a:t>
            </a:r>
            <a:r>
              <a:rPr lang="cs-CZ" b="1" dirty="0" smtClean="0"/>
              <a:t> ASA </a:t>
            </a:r>
            <a:r>
              <a:rPr lang="cs-CZ" b="1" dirty="0" err="1" smtClean="0"/>
              <a:t>interruption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mostly</a:t>
            </a:r>
            <a:r>
              <a:rPr lang="cs-CZ" b="1" dirty="0" smtClean="0"/>
              <a:t> </a:t>
            </a:r>
            <a:r>
              <a:rPr lang="cs-CZ" b="1" dirty="0" err="1" smtClean="0"/>
              <a:t>among</a:t>
            </a:r>
            <a:r>
              <a:rPr lang="cs-CZ" b="1" dirty="0" smtClean="0"/>
              <a:t> </a:t>
            </a:r>
            <a:r>
              <a:rPr lang="cs-CZ" b="1" dirty="0" err="1" smtClean="0"/>
              <a:t>patients</a:t>
            </a:r>
            <a:r>
              <a:rPr lang="cs-CZ" b="1" dirty="0" smtClean="0"/>
              <a:t> </a:t>
            </a:r>
            <a:r>
              <a:rPr lang="cs-CZ" b="1" dirty="0" err="1" smtClean="0"/>
              <a:t>undergoing</a:t>
            </a:r>
            <a:r>
              <a:rPr lang="cs-CZ" b="1" dirty="0" smtClean="0"/>
              <a:t> </a:t>
            </a:r>
            <a:r>
              <a:rPr lang="cs-CZ" b="1" dirty="0" err="1" smtClean="0"/>
              <a:t>acute</a:t>
            </a:r>
            <a:r>
              <a:rPr lang="cs-CZ" b="1" dirty="0" smtClean="0"/>
              <a:t> </a:t>
            </a:r>
            <a:r>
              <a:rPr lang="cs-CZ" b="1" dirty="0" err="1" smtClean="0"/>
              <a:t>surgery</a:t>
            </a:r>
            <a:r>
              <a:rPr lang="cs-CZ" b="1" dirty="0" smtClean="0"/>
              <a:t> (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inherent</a:t>
            </a:r>
            <a:r>
              <a:rPr lang="cs-CZ" b="1" dirty="0" smtClean="0"/>
              <a:t> </a:t>
            </a:r>
            <a:r>
              <a:rPr lang="cs-CZ" b="1" dirty="0" err="1" smtClean="0"/>
              <a:t>higher</a:t>
            </a:r>
            <a:r>
              <a:rPr lang="cs-CZ" b="1" dirty="0" smtClean="0"/>
              <a:t> risk)</a:t>
            </a:r>
          </a:p>
          <a:p>
            <a:r>
              <a:rPr lang="cs-CZ" b="1" dirty="0" smtClean="0"/>
              <a:t>A more </a:t>
            </a:r>
            <a:r>
              <a:rPr lang="cs-CZ" b="1" dirty="0" err="1" smtClean="0"/>
              <a:t>detailed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 </a:t>
            </a:r>
            <a:r>
              <a:rPr lang="cs-CZ" b="1" dirty="0" err="1" smtClean="0"/>
              <a:t>focused</a:t>
            </a:r>
            <a:r>
              <a:rPr lang="cs-CZ" b="1" dirty="0" smtClean="0"/>
              <a:t> on a </a:t>
            </a:r>
            <a:r>
              <a:rPr lang="cs-CZ" b="1" dirty="0" err="1" smtClean="0"/>
              <a:t>subgroup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elective</a:t>
            </a:r>
            <a:r>
              <a:rPr lang="cs-CZ" b="1" dirty="0" smtClean="0"/>
              <a:t> </a:t>
            </a:r>
            <a:r>
              <a:rPr lang="cs-CZ" b="1" dirty="0" err="1" smtClean="0"/>
              <a:t>surgical</a:t>
            </a:r>
            <a:r>
              <a:rPr lang="cs-CZ" b="1" dirty="0" smtClean="0"/>
              <a:t> </a:t>
            </a:r>
            <a:r>
              <a:rPr lang="cs-CZ" b="1" dirty="0" err="1" smtClean="0"/>
              <a:t>patients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planned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Conclusion</a:t>
            </a:r>
            <a:endParaRPr lang="cs-CZ" b="1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Perioperative</a:t>
            </a:r>
            <a:r>
              <a:rPr lang="cs-CZ" b="1" dirty="0"/>
              <a:t> </a:t>
            </a:r>
            <a:r>
              <a:rPr lang="cs-CZ" b="1" dirty="0" err="1"/>
              <a:t>cardiovascular</a:t>
            </a:r>
            <a:r>
              <a:rPr lang="cs-CZ" b="1" dirty="0"/>
              <a:t> </a:t>
            </a:r>
            <a:r>
              <a:rPr lang="cs-CZ" b="1" dirty="0" err="1"/>
              <a:t>complications</a:t>
            </a:r>
            <a:r>
              <a:rPr lang="cs-CZ" b="1" dirty="0"/>
              <a:t> in </a:t>
            </a:r>
            <a:r>
              <a:rPr lang="cs-CZ" b="1" dirty="0" smtClean="0"/>
              <a:t>non-</a:t>
            </a:r>
            <a:r>
              <a:rPr lang="cs-CZ" b="1" dirty="0" err="1" smtClean="0"/>
              <a:t>selected</a:t>
            </a:r>
            <a:r>
              <a:rPr lang="cs-CZ" b="1" dirty="0" smtClean="0"/>
              <a:t> </a:t>
            </a:r>
            <a:r>
              <a:rPr lang="cs-CZ" b="1" dirty="0" err="1" smtClean="0"/>
              <a:t>pts</a:t>
            </a:r>
            <a:r>
              <a:rPr lang="cs-CZ" b="1" dirty="0" smtClean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 smtClean="0"/>
              <a:t>cardiovascular</a:t>
            </a:r>
            <a:r>
              <a:rPr lang="cs-CZ" b="1" dirty="0" smtClean="0"/>
              <a:t> </a:t>
            </a:r>
            <a:r>
              <a:rPr lang="cs-CZ" b="1" dirty="0" err="1" smtClean="0"/>
              <a:t>diseases</a:t>
            </a:r>
            <a:r>
              <a:rPr lang="cs-CZ" b="1" dirty="0" smtClean="0"/>
              <a:t> </a:t>
            </a:r>
            <a:r>
              <a:rPr lang="cs-CZ" b="1" dirty="0" err="1" smtClean="0"/>
              <a:t>who</a:t>
            </a:r>
            <a:r>
              <a:rPr lang="cs-CZ" b="1" dirty="0" smtClean="0"/>
              <a:t> </a:t>
            </a:r>
            <a:r>
              <a:rPr lang="cs-CZ" b="1" dirty="0" err="1" smtClean="0"/>
              <a:t>undergo</a:t>
            </a:r>
            <a:r>
              <a:rPr lang="cs-CZ" b="1" dirty="0" smtClean="0"/>
              <a:t> non-</a:t>
            </a:r>
            <a:r>
              <a:rPr lang="cs-CZ" b="1" dirty="0" err="1" smtClean="0"/>
              <a:t>cardiac</a:t>
            </a:r>
            <a:r>
              <a:rPr lang="cs-CZ" b="1" dirty="0" smtClean="0"/>
              <a:t> </a:t>
            </a:r>
            <a:r>
              <a:rPr lang="cs-CZ" b="1" dirty="0" err="1" smtClean="0"/>
              <a:t>surgery</a:t>
            </a:r>
            <a:r>
              <a:rPr lang="cs-CZ" b="1" dirty="0" smtClean="0"/>
              <a:t> are </a:t>
            </a:r>
            <a:r>
              <a:rPr lang="cs-CZ" b="1" dirty="0" err="1" smtClean="0"/>
              <a:t>rare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Antithrombotic</a:t>
            </a:r>
            <a:r>
              <a:rPr lang="cs-CZ" b="1" dirty="0" smtClean="0"/>
              <a:t> </a:t>
            </a:r>
            <a:r>
              <a:rPr lang="cs-CZ" b="1" dirty="0" err="1"/>
              <a:t>therapy</a:t>
            </a:r>
            <a:r>
              <a:rPr lang="cs-CZ" b="1" dirty="0"/>
              <a:t> </a:t>
            </a:r>
            <a:r>
              <a:rPr lang="cs-CZ" b="1" dirty="0" err="1" smtClean="0"/>
              <a:t>interruption</a:t>
            </a:r>
            <a:r>
              <a:rPr lang="cs-CZ" b="1" dirty="0" smtClean="0"/>
              <a:t> </a:t>
            </a:r>
            <a:r>
              <a:rPr lang="cs-CZ" b="1" dirty="0" err="1" smtClean="0"/>
              <a:t>shortly</a:t>
            </a:r>
            <a:r>
              <a:rPr lang="cs-CZ" b="1" dirty="0" smtClean="0"/>
              <a:t> </a:t>
            </a:r>
            <a:r>
              <a:rPr lang="cs-CZ" b="1" dirty="0" err="1"/>
              <a:t>before</a:t>
            </a:r>
            <a:r>
              <a:rPr lang="cs-CZ" b="1" dirty="0"/>
              <a:t> </a:t>
            </a:r>
            <a:r>
              <a:rPr lang="cs-CZ" b="1" dirty="0" err="1" smtClean="0"/>
              <a:t>surgery</a:t>
            </a:r>
            <a:r>
              <a:rPr lang="cs-CZ" b="1" dirty="0" smtClean="0"/>
              <a:t> </a:t>
            </a:r>
            <a:r>
              <a:rPr lang="cs-CZ" b="1" dirty="0" err="1"/>
              <a:t>was</a:t>
            </a:r>
            <a:r>
              <a:rPr lang="cs-CZ" b="1" dirty="0"/>
              <a:t> not </a:t>
            </a:r>
            <a:r>
              <a:rPr lang="cs-CZ" b="1" dirty="0" err="1"/>
              <a:t>associated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lower</a:t>
            </a:r>
            <a:r>
              <a:rPr lang="cs-CZ" b="1" dirty="0"/>
              <a:t> risk of </a:t>
            </a:r>
            <a:r>
              <a:rPr lang="cs-CZ" b="1" dirty="0" err="1"/>
              <a:t>perioperative</a:t>
            </a:r>
            <a:r>
              <a:rPr lang="cs-CZ" b="1" dirty="0"/>
              <a:t> </a:t>
            </a:r>
            <a:r>
              <a:rPr lang="cs-CZ" b="1" dirty="0" err="1"/>
              <a:t>cardiovascular</a:t>
            </a:r>
            <a:r>
              <a:rPr lang="cs-CZ" b="1" dirty="0"/>
              <a:t> </a:t>
            </a:r>
            <a:r>
              <a:rPr lang="cs-CZ" b="1" dirty="0" err="1" smtClean="0"/>
              <a:t>complications</a:t>
            </a:r>
            <a:r>
              <a:rPr lang="cs-CZ" b="1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u="sng" dirty="0" err="1" smtClean="0"/>
              <a:t>overall</a:t>
            </a:r>
            <a:r>
              <a:rPr lang="cs-CZ" b="1" dirty="0" smtClean="0"/>
              <a:t> </a:t>
            </a:r>
            <a:r>
              <a:rPr lang="cs-CZ" b="1" dirty="0" err="1" smtClean="0"/>
              <a:t>population</a:t>
            </a:r>
            <a:endParaRPr lang="cs-CZ" b="1" dirty="0" smtClean="0"/>
          </a:p>
          <a:p>
            <a:r>
              <a:rPr lang="cs-CZ" b="1" dirty="0" err="1" smtClean="0"/>
              <a:t>Among</a:t>
            </a:r>
            <a:r>
              <a:rPr lang="cs-CZ" b="1" dirty="0" smtClean="0"/>
              <a:t> </a:t>
            </a:r>
            <a:r>
              <a:rPr lang="cs-CZ" b="1" u="sng" dirty="0" err="1" smtClean="0"/>
              <a:t>elective</a:t>
            </a:r>
            <a:r>
              <a:rPr lang="cs-CZ" b="1" dirty="0" smtClean="0"/>
              <a:t> </a:t>
            </a:r>
            <a:r>
              <a:rPr lang="cs-CZ" b="1" dirty="0" err="1" smtClean="0"/>
              <a:t>surgical</a:t>
            </a:r>
            <a:r>
              <a:rPr lang="cs-CZ" b="1" dirty="0" smtClean="0"/>
              <a:t> </a:t>
            </a:r>
            <a:r>
              <a:rPr lang="cs-CZ" b="1" dirty="0" err="1" smtClean="0"/>
              <a:t>patients</a:t>
            </a:r>
            <a:r>
              <a:rPr lang="cs-CZ" b="1" dirty="0" smtClean="0"/>
              <a:t> </a:t>
            </a:r>
            <a:r>
              <a:rPr lang="cs-CZ" b="1" dirty="0" err="1" smtClean="0"/>
              <a:t>there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a trend </a:t>
            </a:r>
            <a:r>
              <a:rPr lang="cs-CZ" b="1" dirty="0" err="1" smtClean="0"/>
              <a:t>towards</a:t>
            </a:r>
            <a:r>
              <a:rPr lang="cs-CZ" b="1" dirty="0" smtClean="0"/>
              <a:t> </a:t>
            </a:r>
            <a:r>
              <a:rPr lang="cs-CZ" b="1" dirty="0" err="1" smtClean="0"/>
              <a:t>increased</a:t>
            </a:r>
            <a:r>
              <a:rPr lang="cs-CZ" b="1" dirty="0" smtClean="0"/>
              <a:t> risk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complications</a:t>
            </a:r>
            <a:r>
              <a:rPr lang="cs-CZ" b="1" dirty="0" smtClean="0"/>
              <a:t> </a:t>
            </a:r>
            <a:r>
              <a:rPr lang="cs-CZ" b="1" dirty="0" err="1" smtClean="0"/>
              <a:t>when</a:t>
            </a:r>
            <a:r>
              <a:rPr lang="cs-CZ" b="1" dirty="0" smtClean="0"/>
              <a:t> ASA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stopped</a:t>
            </a:r>
            <a:r>
              <a:rPr lang="cs-CZ" b="1" dirty="0" smtClean="0"/>
              <a:t> 4-8 </a:t>
            </a:r>
            <a:r>
              <a:rPr lang="cs-CZ" b="1" dirty="0" err="1" smtClean="0"/>
              <a:t>days</a:t>
            </a:r>
            <a:r>
              <a:rPr lang="cs-CZ" b="1" dirty="0" smtClean="0"/>
              <a:t> prior to </a:t>
            </a:r>
            <a:r>
              <a:rPr lang="cs-CZ" b="1" dirty="0" err="1" smtClean="0"/>
              <a:t>surgery</a:t>
            </a:r>
            <a:r>
              <a:rPr lang="cs-CZ" b="1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830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341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Graph</vt:lpstr>
      <vt:lpstr>PRAGUE-14 Perioperative cardiovascular complications versus perioperative bleeding in patients with cardiovascular disease undergoing non-cardiac surgery.</vt:lpstr>
      <vt:lpstr>Patients, type of surgery</vt:lpstr>
      <vt:lpstr>In-hospital mortality of patients with a cardiovascular disease (n=1200) vs. those without CVD (n=17740)</vt:lpstr>
      <vt:lpstr>Duration of ASA interruption in subgroups per complication type</vt:lpstr>
      <vt:lpstr>ASA interruption [days] vs. complication risk [%]</vt:lpstr>
      <vt:lpstr>Risk factors for complications (multivariant analysis)</vt:lpstr>
      <vt:lpstr>How to interpret data on ASA interruption 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Vlastnik</dc:creator>
  <cp:lastModifiedBy>gfgfdgj</cp:lastModifiedBy>
  <cp:revision>66</cp:revision>
  <dcterms:created xsi:type="dcterms:W3CDTF">2013-07-05T11:28:51Z</dcterms:created>
  <dcterms:modified xsi:type="dcterms:W3CDTF">2013-08-28T08:46:45Z</dcterms:modified>
</cp:coreProperties>
</file>